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7" r:id="rId6"/>
    <p:sldId id="260" r:id="rId7"/>
    <p:sldId id="263" r:id="rId8"/>
    <p:sldId id="261" r:id="rId9"/>
    <p:sldId id="262" r:id="rId10"/>
    <p:sldId id="264" r:id="rId11"/>
    <p:sldId id="265"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8636" autoAdjust="0"/>
  </p:normalViewPr>
  <p:slideViewPr>
    <p:cSldViewPr snapToGrid="0">
      <p:cViewPr>
        <p:scale>
          <a:sx n="63" d="100"/>
          <a:sy n="63" d="100"/>
        </p:scale>
        <p:origin x="-1020"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662E44-5A10-4D1E-8D06-C521D4C9758A}" type="datetimeFigureOut">
              <a:rPr lang="en-US" smtClean="0"/>
              <a:t>10/28/2018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D1109A-0B3D-46E3-8272-8EDBD4C4B0CA}" type="slidenum">
              <a:rPr lang="en-US" smtClean="0"/>
              <a:t>‹#›</a:t>
            </a:fld>
            <a:endParaRPr lang="en-US"/>
          </a:p>
        </p:txBody>
      </p:sp>
    </p:spTree>
    <p:extLst>
      <p:ext uri="{BB962C8B-B14F-4D97-AF65-F5344CB8AC3E}">
        <p14:creationId xmlns:p14="http://schemas.microsoft.com/office/powerpoint/2010/main" val="127567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will thoroughly cover the Texas Bullet train and its various aspects.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8D1109A-0B3D-46E3-8272-8EDBD4C4B0CA}" type="slidenum">
              <a:rPr lang="en-US" smtClean="0"/>
              <a:t>1</a:t>
            </a:fld>
            <a:endParaRPr lang="en-US"/>
          </a:p>
        </p:txBody>
      </p:sp>
    </p:spTree>
    <p:extLst>
      <p:ext uri="{BB962C8B-B14F-4D97-AF65-F5344CB8AC3E}">
        <p14:creationId xmlns:p14="http://schemas.microsoft.com/office/powerpoint/2010/main" val="2478663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smtClean="0">
                <a:latin typeface="Times New Roman" pitchFamily="18" charset="0"/>
                <a:cs typeface="Times New Roman" pitchFamily="18" charset="0"/>
              </a:rPr>
              <a:t>Th</a:t>
            </a:r>
            <a:r>
              <a:rPr lang="en-US" baseline="0" dirty="0" smtClean="0">
                <a:latin typeface="Times New Roman" pitchFamily="18" charset="0"/>
                <a:cs typeface="Times New Roman" pitchFamily="18" charset="0"/>
              </a:rPr>
              <a:t>e Texas bullet train will run on a 240 mile long high speed train </a:t>
            </a:r>
            <a:r>
              <a:rPr lang="en-US" baseline="0" dirty="0" smtClean="0">
                <a:latin typeface="Times New Roman" pitchFamily="18" charset="0"/>
                <a:cs typeface="Times New Roman" pitchFamily="18" charset="0"/>
              </a:rPr>
              <a:t>tracks. The </a:t>
            </a:r>
            <a:r>
              <a:rPr lang="en-US" baseline="0" dirty="0" smtClean="0">
                <a:latin typeface="Times New Roman" pitchFamily="18" charset="0"/>
                <a:cs typeface="Times New Roman" pitchFamily="18" charset="0"/>
              </a:rPr>
              <a:t>train used will be the N700-I model similar to those used in japan and whose technology has been tested and </a:t>
            </a:r>
            <a:r>
              <a:rPr lang="en-US" baseline="0" dirty="0" smtClean="0">
                <a:latin typeface="Times New Roman" pitchFamily="18" charset="0"/>
                <a:cs typeface="Times New Roman" pitchFamily="18" charset="0"/>
              </a:rPr>
              <a:t>its </a:t>
            </a:r>
            <a:r>
              <a:rPr lang="en-US" baseline="0" dirty="0" smtClean="0">
                <a:latin typeface="Times New Roman" pitchFamily="18" charset="0"/>
                <a:cs typeface="Times New Roman" pitchFamily="18" charset="0"/>
              </a:rPr>
              <a:t>safety records </a:t>
            </a:r>
            <a:r>
              <a:rPr lang="en-US" baseline="0" dirty="0" smtClean="0">
                <a:latin typeface="Times New Roman" pitchFamily="18" charset="0"/>
                <a:cs typeface="Times New Roman" pitchFamily="18" charset="0"/>
              </a:rPr>
              <a:t>proven. The </a:t>
            </a:r>
            <a:r>
              <a:rPr lang="en-US" baseline="0" dirty="0" smtClean="0">
                <a:latin typeface="Times New Roman" pitchFamily="18" charset="0"/>
                <a:cs typeface="Times New Roman" pitchFamily="18" charset="0"/>
              </a:rPr>
              <a:t>bullet train will connect the cities of Dallas and Huston and reduce the travel time to just 90 minutes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8D1109A-0B3D-46E3-8272-8EDBD4C4B0CA}" type="slidenum">
              <a:rPr lang="en-US" smtClean="0"/>
              <a:t>2</a:t>
            </a:fld>
            <a:endParaRPr lang="en-US"/>
          </a:p>
        </p:txBody>
      </p:sp>
    </p:spTree>
    <p:extLst>
      <p:ext uri="{BB962C8B-B14F-4D97-AF65-F5344CB8AC3E}">
        <p14:creationId xmlns:p14="http://schemas.microsoft.com/office/powerpoint/2010/main" val="1240267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train tracks aims</a:t>
            </a:r>
            <a:r>
              <a:rPr lang="en-US" baseline="0" dirty="0" smtClean="0"/>
              <a:t> at avoiding disruption of ranching activities as well as the use of private property as much as possible. In this light the proposed route will follow already existing utility lines and will transverse the counties </a:t>
            </a:r>
            <a:r>
              <a:rPr lang="en-US" baseline="0" dirty="0" err="1" smtClean="0"/>
              <a:t>ofDallas</a:t>
            </a:r>
            <a:r>
              <a:rPr lang="en-US" baseline="0" dirty="0" smtClean="0"/>
              <a:t>, Ellis, Navarro, Limestone, Freestone, Leon, Madison, Grimes, Wailer and Harris.</a:t>
            </a:r>
            <a:endParaRPr lang="en-US" dirty="0"/>
          </a:p>
        </p:txBody>
      </p:sp>
      <p:sp>
        <p:nvSpPr>
          <p:cNvPr id="4" name="Slide Number Placeholder 3"/>
          <p:cNvSpPr>
            <a:spLocks noGrp="1"/>
          </p:cNvSpPr>
          <p:nvPr>
            <p:ph type="sldNum" sz="quarter" idx="10"/>
          </p:nvPr>
        </p:nvSpPr>
        <p:spPr/>
        <p:txBody>
          <a:bodyPr/>
          <a:lstStyle/>
          <a:p>
            <a:fld id="{48D1109A-0B3D-46E3-8272-8EDBD4C4B0CA}" type="slidenum">
              <a:rPr lang="en-US" smtClean="0"/>
              <a:t>3</a:t>
            </a:fld>
            <a:endParaRPr lang="en-US"/>
          </a:p>
        </p:txBody>
      </p:sp>
    </p:spTree>
    <p:extLst>
      <p:ext uri="{BB962C8B-B14F-4D97-AF65-F5344CB8AC3E}">
        <p14:creationId xmlns:p14="http://schemas.microsoft.com/office/powerpoint/2010/main" val="3966470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will be only three train</a:t>
            </a:r>
            <a:r>
              <a:rPr lang="en-US" baseline="0" dirty="0" smtClean="0"/>
              <a:t> station along the Dallas-Houston bullet train route.</a:t>
            </a:r>
          </a:p>
          <a:p>
            <a:r>
              <a:rPr lang="en-US" baseline="0" dirty="0" smtClean="0"/>
              <a:t>The first station will be in Dallas .</a:t>
            </a:r>
          </a:p>
          <a:p>
            <a:r>
              <a:rPr lang="en-US" dirty="0" smtClean="0"/>
              <a:t>Located in the Cedars (South Side on Lamar) area, the currently undeveloped land includes the 10 to 20 acres needed for the terminal station and parking.</a:t>
            </a:r>
          </a:p>
          <a:p>
            <a:r>
              <a:rPr lang="en-US" dirty="0" smtClean="0"/>
              <a:t>The Houston and</a:t>
            </a:r>
            <a:r>
              <a:rPr lang="en-US" baseline="0" dirty="0" smtClean="0"/>
              <a:t> Brazos valley stations locations have not been announced yet.</a:t>
            </a:r>
            <a:endParaRPr lang="en-US" dirty="0"/>
          </a:p>
        </p:txBody>
      </p:sp>
      <p:sp>
        <p:nvSpPr>
          <p:cNvPr id="4" name="Slide Number Placeholder 3"/>
          <p:cNvSpPr>
            <a:spLocks noGrp="1"/>
          </p:cNvSpPr>
          <p:nvPr>
            <p:ph type="sldNum" sz="quarter" idx="10"/>
          </p:nvPr>
        </p:nvSpPr>
        <p:spPr/>
        <p:txBody>
          <a:bodyPr/>
          <a:lstStyle/>
          <a:p>
            <a:fld id="{48D1109A-0B3D-46E3-8272-8EDBD4C4B0CA}" type="slidenum">
              <a:rPr lang="en-US" smtClean="0"/>
              <a:t>4</a:t>
            </a:fld>
            <a:endParaRPr lang="en-US"/>
          </a:p>
        </p:txBody>
      </p:sp>
    </p:spTree>
    <p:extLst>
      <p:ext uri="{BB962C8B-B14F-4D97-AF65-F5344CB8AC3E}">
        <p14:creationId xmlns:p14="http://schemas.microsoft.com/office/powerpoint/2010/main" val="185616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location of either of the sites will allow future connectivity with another public high-speed rail project that would connect Dallas, Arlington and Fort Worth, which is currently under consideration.</a:t>
            </a:r>
          </a:p>
          <a:p>
            <a:r>
              <a:rPr lang="en-US" dirty="0" smtClean="0"/>
              <a:t>The train will run</a:t>
            </a:r>
            <a:r>
              <a:rPr lang="en-US" baseline="0" dirty="0" smtClean="0"/>
              <a:t> on its own specialized electric track.</a:t>
            </a:r>
          </a:p>
          <a:p>
            <a:r>
              <a:rPr lang="en-US" baseline="0" dirty="0" smtClean="0"/>
              <a:t>The train tracks will be designed and installed by American based companies and contractors</a:t>
            </a:r>
            <a:endParaRPr lang="en-US" dirty="0"/>
          </a:p>
        </p:txBody>
      </p:sp>
      <p:sp>
        <p:nvSpPr>
          <p:cNvPr id="4" name="Slide Number Placeholder 3"/>
          <p:cNvSpPr>
            <a:spLocks noGrp="1"/>
          </p:cNvSpPr>
          <p:nvPr>
            <p:ph type="sldNum" sz="quarter" idx="10"/>
          </p:nvPr>
        </p:nvSpPr>
        <p:spPr/>
        <p:txBody>
          <a:bodyPr/>
          <a:lstStyle/>
          <a:p>
            <a:fld id="{48D1109A-0B3D-46E3-8272-8EDBD4C4B0CA}" type="slidenum">
              <a:rPr lang="en-US" smtClean="0"/>
              <a:t>6</a:t>
            </a:fld>
            <a:endParaRPr lang="en-US"/>
          </a:p>
        </p:txBody>
      </p:sp>
    </p:spTree>
    <p:extLst>
      <p:ext uri="{BB962C8B-B14F-4D97-AF65-F5344CB8AC3E}">
        <p14:creationId xmlns:p14="http://schemas.microsoft.com/office/powerpoint/2010/main" val="2955174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60</a:t>
            </a:r>
            <a:r>
              <a:rPr lang="en-US" baseline="0" dirty="0" smtClean="0"/>
              <a:t> Percent of the train tracks will be on elevated beams.</a:t>
            </a:r>
          </a:p>
          <a:p>
            <a:r>
              <a:rPr lang="en-US" baseline="0" dirty="0" smtClean="0"/>
              <a:t>This is so as to minimize the impacts of the bullet train on existing infrastructure and structure.</a:t>
            </a:r>
          </a:p>
          <a:p>
            <a:r>
              <a:rPr lang="en-US" baseline="0" dirty="0" smtClean="0"/>
              <a:t>Additionally the elevated tracks to reduce impacts of the train on the environment.</a:t>
            </a:r>
            <a:endParaRPr lang="en-US" dirty="0"/>
          </a:p>
        </p:txBody>
      </p:sp>
      <p:sp>
        <p:nvSpPr>
          <p:cNvPr id="4" name="Slide Number Placeholder 3"/>
          <p:cNvSpPr>
            <a:spLocks noGrp="1"/>
          </p:cNvSpPr>
          <p:nvPr>
            <p:ph type="sldNum" sz="quarter" idx="10"/>
          </p:nvPr>
        </p:nvSpPr>
        <p:spPr/>
        <p:txBody>
          <a:bodyPr/>
          <a:lstStyle/>
          <a:p>
            <a:fld id="{48D1109A-0B3D-46E3-8272-8EDBD4C4B0CA}" type="slidenum">
              <a:rPr lang="en-US" smtClean="0"/>
              <a:t>7</a:t>
            </a:fld>
            <a:endParaRPr lang="en-US"/>
          </a:p>
        </p:txBody>
      </p:sp>
    </p:spTree>
    <p:extLst>
      <p:ext uri="{BB962C8B-B14F-4D97-AF65-F5344CB8AC3E}">
        <p14:creationId xmlns:p14="http://schemas.microsoft.com/office/powerpoint/2010/main" val="3974613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Environmental surveys found that the train stations of the Dallas-Houston bullet train will result</a:t>
            </a:r>
            <a:r>
              <a:rPr lang="en-US" baseline="0" dirty="0" smtClean="0"/>
              <a:t> I n zero noise </a:t>
            </a:r>
            <a:r>
              <a:rPr lang="en-US" baseline="0" dirty="0" err="1" smtClean="0"/>
              <a:t>poluutions</a:t>
            </a:r>
            <a:r>
              <a:rPr lang="en-US" baseline="0" dirty="0" smtClean="0"/>
              <a:t>.</a:t>
            </a:r>
          </a:p>
          <a:p>
            <a:r>
              <a:rPr lang="en-US" baseline="0" dirty="0" smtClean="0"/>
              <a:t>The train will not have massive noise pollution impacts as the technology has been developed  and perfected in other parts of the globe to be the quietest system in the world.</a:t>
            </a:r>
          </a:p>
          <a:p>
            <a:r>
              <a:rPr lang="en-US" baseline="0" dirty="0" smtClean="0"/>
              <a:t>The will be minimal effect on livestock as the train tracks will be elevate and there will also be a 500 feet right of way policy in ranches.</a:t>
            </a:r>
          </a:p>
          <a:p>
            <a:r>
              <a:rPr lang="en-US" baseline="0" dirty="0" smtClean="0"/>
              <a:t>Additionally, the project costs includes funds for mitigating damages and effects of the train on the community as well as economic activities such as livestock keeping.</a:t>
            </a:r>
            <a:endParaRPr lang="en-US" dirty="0" smtClean="0"/>
          </a:p>
          <a:p>
            <a:endParaRPr lang="en-US" dirty="0"/>
          </a:p>
        </p:txBody>
      </p:sp>
      <p:sp>
        <p:nvSpPr>
          <p:cNvPr id="4" name="Slide Number Placeholder 3"/>
          <p:cNvSpPr>
            <a:spLocks noGrp="1"/>
          </p:cNvSpPr>
          <p:nvPr>
            <p:ph type="sldNum" sz="quarter" idx="10"/>
          </p:nvPr>
        </p:nvSpPr>
        <p:spPr/>
        <p:txBody>
          <a:bodyPr/>
          <a:lstStyle/>
          <a:p>
            <a:fld id="{48D1109A-0B3D-46E3-8272-8EDBD4C4B0CA}" type="slidenum">
              <a:rPr lang="en-US" smtClean="0"/>
              <a:t>8</a:t>
            </a:fld>
            <a:endParaRPr lang="en-US"/>
          </a:p>
        </p:txBody>
      </p:sp>
    </p:spTree>
    <p:extLst>
      <p:ext uri="{BB962C8B-B14F-4D97-AF65-F5344CB8AC3E}">
        <p14:creationId xmlns:p14="http://schemas.microsoft.com/office/powerpoint/2010/main" val="1048921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objectives are the Improved</a:t>
            </a:r>
            <a:r>
              <a:rPr lang="en-US" baseline="0" dirty="0" smtClean="0"/>
              <a:t> travel speeds between the cities of Dallas and Houston.</a:t>
            </a:r>
          </a:p>
          <a:p>
            <a:r>
              <a:rPr lang="en-US" baseline="0" dirty="0" smtClean="0"/>
              <a:t>Additionally, the bullet train is proven to be safe as it has never derailed in over 60 years of its existence.</a:t>
            </a:r>
          </a:p>
          <a:p>
            <a:r>
              <a:rPr lang="en-US" baseline="0" dirty="0" smtClean="0"/>
              <a:t>The train technology used has been in existence for over 50 years and has been perfected through its use in countries like japan.</a:t>
            </a:r>
          </a:p>
          <a:p>
            <a:r>
              <a:rPr lang="en-US" baseline="0" dirty="0" smtClean="0"/>
              <a:t>The train aims to reduce transport costs by saving up to 81.5 million gallons of fuel annually.</a:t>
            </a:r>
            <a:endParaRPr lang="en-US" dirty="0"/>
          </a:p>
        </p:txBody>
      </p:sp>
      <p:sp>
        <p:nvSpPr>
          <p:cNvPr id="4" name="Slide Number Placeholder 3"/>
          <p:cNvSpPr>
            <a:spLocks noGrp="1"/>
          </p:cNvSpPr>
          <p:nvPr>
            <p:ph type="sldNum" sz="quarter" idx="10"/>
          </p:nvPr>
        </p:nvSpPr>
        <p:spPr/>
        <p:txBody>
          <a:bodyPr/>
          <a:lstStyle/>
          <a:p>
            <a:fld id="{48D1109A-0B3D-46E3-8272-8EDBD4C4B0CA}" type="slidenum">
              <a:rPr lang="en-US" smtClean="0"/>
              <a:t>9</a:t>
            </a:fld>
            <a:endParaRPr lang="en-US"/>
          </a:p>
        </p:txBody>
      </p:sp>
    </p:spTree>
    <p:extLst>
      <p:ext uri="{BB962C8B-B14F-4D97-AF65-F5344CB8AC3E}">
        <p14:creationId xmlns:p14="http://schemas.microsoft.com/office/powerpoint/2010/main" val="3654176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Socially</a:t>
            </a:r>
            <a:r>
              <a:rPr lang="en-US" baseline="0" dirty="0" smtClean="0"/>
              <a:t> conflicts are arising from the expected loss of ranch lands by landowners in Texas.</a:t>
            </a:r>
          </a:p>
          <a:p>
            <a:r>
              <a:rPr lang="en-US" baseline="0" dirty="0" smtClean="0"/>
              <a:t>The second social effect will be appositive one and will be the improvement of travel speed, comfort, quality and safety between Dallas, Brazos valley and Houston.</a:t>
            </a:r>
          </a:p>
          <a:p>
            <a:r>
              <a:rPr lang="en-US" baseline="0" dirty="0" smtClean="0"/>
              <a:t>Additionally, the standards of living of many Texans will improve through the creation of over one thousand five hundred jobs </a:t>
            </a:r>
            <a:endParaRPr lang="en-US" dirty="0"/>
          </a:p>
        </p:txBody>
      </p:sp>
      <p:sp>
        <p:nvSpPr>
          <p:cNvPr id="4" name="Slide Number Placeholder 3"/>
          <p:cNvSpPr>
            <a:spLocks noGrp="1"/>
          </p:cNvSpPr>
          <p:nvPr>
            <p:ph type="sldNum" sz="quarter" idx="10"/>
          </p:nvPr>
        </p:nvSpPr>
        <p:spPr/>
        <p:txBody>
          <a:bodyPr/>
          <a:lstStyle/>
          <a:p>
            <a:fld id="{48D1109A-0B3D-46E3-8272-8EDBD4C4B0CA}" type="slidenum">
              <a:rPr lang="en-US" smtClean="0"/>
              <a:t>10</a:t>
            </a:fld>
            <a:endParaRPr lang="en-US"/>
          </a:p>
        </p:txBody>
      </p:sp>
    </p:spTree>
    <p:extLst>
      <p:ext uri="{BB962C8B-B14F-4D97-AF65-F5344CB8AC3E}">
        <p14:creationId xmlns:p14="http://schemas.microsoft.com/office/powerpoint/2010/main" val="3084610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Various environmental objectives from the same emerge. </a:t>
            </a:r>
            <a:r>
              <a:rPr lang="en-US" sz="1200" dirty="0" smtClean="0">
                <a:latin typeface="Times New Roman" panose="02020603050405020304" pitchFamily="18" charset="0"/>
                <a:cs typeface="Times New Roman" panose="02020603050405020304" pitchFamily="18" charset="0"/>
              </a:rPr>
              <a:t>Reduction of environmental pollution caused by the transport sector.</a:t>
            </a:r>
          </a:p>
          <a:p>
            <a:r>
              <a:rPr lang="en-US" sz="1200" dirty="0" smtClean="0">
                <a:latin typeface="Times New Roman" panose="02020603050405020304" pitchFamily="18" charset="0"/>
                <a:cs typeface="Times New Roman" panose="02020603050405020304" pitchFamily="18" charset="0"/>
              </a:rPr>
              <a:t>Reduction of noise pollution caused by train station activities.</a:t>
            </a:r>
            <a:r>
              <a:rPr lang="en-US" sz="1200" baseline="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Free movement of wildlife and reduced interruption by train crossings.</a:t>
            </a:r>
          </a:p>
          <a:p>
            <a:r>
              <a:rPr lang="en-US" sz="1200" dirty="0" smtClean="0">
                <a:latin typeface="Times New Roman" panose="02020603050405020304" pitchFamily="18" charset="0"/>
                <a:cs typeface="Times New Roman" panose="02020603050405020304" pitchFamily="18" charset="0"/>
              </a:rPr>
              <a:t>Lower per passenger emissions Texas (Central, 2018).</a:t>
            </a:r>
          </a:p>
          <a:p>
            <a:endParaRPr lang="en-US" dirty="0"/>
          </a:p>
        </p:txBody>
      </p:sp>
      <p:sp>
        <p:nvSpPr>
          <p:cNvPr id="4" name="Slide Number Placeholder 3"/>
          <p:cNvSpPr>
            <a:spLocks noGrp="1"/>
          </p:cNvSpPr>
          <p:nvPr>
            <p:ph type="sldNum" sz="quarter" idx="10"/>
          </p:nvPr>
        </p:nvSpPr>
        <p:spPr/>
        <p:txBody>
          <a:bodyPr/>
          <a:lstStyle/>
          <a:p>
            <a:fld id="{48D1109A-0B3D-46E3-8272-8EDBD4C4B0CA}" type="slidenum">
              <a:rPr lang="en-US" smtClean="0"/>
              <a:t>11</a:t>
            </a:fld>
            <a:endParaRPr lang="en-US"/>
          </a:p>
        </p:txBody>
      </p:sp>
    </p:spTree>
    <p:extLst>
      <p:ext uri="{BB962C8B-B14F-4D97-AF65-F5344CB8AC3E}">
        <p14:creationId xmlns:p14="http://schemas.microsoft.com/office/powerpoint/2010/main" val="1336937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10/28/2018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railway-technology.com/projects/dallas-to-houston-high-speed-rail-texas/" TargetMode="External"/><Relationship Id="rId2" Type="http://schemas.openxmlformats.org/officeDocument/2006/relationships/hyperlink" Target="https://www.nadallas.com/DAL/June-2018/Dallas-to-Houston-Bullet-Train-is-Electric/" TargetMode="External"/><Relationship Id="rId1" Type="http://schemas.openxmlformats.org/officeDocument/2006/relationships/slideLayout" Target="../slideLayouts/slideLayout2.xml"/><Relationship Id="rId4" Type="http://schemas.openxmlformats.org/officeDocument/2006/relationships/hyperlink" Target="https://www.texascentral.com/projec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b="1" dirty="0" smtClean="0">
                <a:latin typeface="Times New Roman" panose="02020603050405020304" pitchFamily="18" charset="0"/>
                <a:cs typeface="Times New Roman" panose="02020603050405020304" pitchFamily="18" charset="0"/>
              </a:rPr>
              <a:t>Texas Bullet Train</a:t>
            </a:r>
            <a:endParaRPr lang="en-US" sz="36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lnSpcReduction="10000"/>
          </a:bodyPr>
          <a:lstStyle/>
          <a:p>
            <a:r>
              <a:rPr lang="en-US" sz="3200" b="1" dirty="0" smtClean="0">
                <a:latin typeface="Times New Roman" panose="02020603050405020304" pitchFamily="18" charset="0"/>
                <a:cs typeface="Times New Roman" panose="02020603050405020304" pitchFamily="18" charset="0"/>
              </a:rPr>
              <a:t>Student’s Name</a:t>
            </a:r>
          </a:p>
          <a:p>
            <a:r>
              <a:rPr lang="en-US" sz="3200" b="1" dirty="0" smtClean="0">
                <a:latin typeface="Times New Roman" panose="02020603050405020304" pitchFamily="18" charset="0"/>
                <a:cs typeface="Times New Roman" panose="02020603050405020304" pitchFamily="18" charset="0"/>
              </a:rPr>
              <a:t>Institutional Affiliation</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3868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87380"/>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The Texas Bullet Train</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57589"/>
            <a:ext cx="8596668" cy="4083773"/>
          </a:xfrm>
        </p:spPr>
        <p:txBody>
          <a:bodyPr>
            <a:normAutofit/>
          </a:bodyPr>
          <a:lstStyle/>
          <a:p>
            <a:r>
              <a:rPr lang="en-US" sz="2800" dirty="0" smtClean="0">
                <a:latin typeface="Times New Roman" panose="02020603050405020304" pitchFamily="18" charset="0"/>
                <a:cs typeface="Times New Roman" panose="02020603050405020304" pitchFamily="18" charset="0"/>
              </a:rPr>
              <a:t>The Dallas speed bullet train will run on high speed railway track.</a:t>
            </a:r>
          </a:p>
          <a:p>
            <a:r>
              <a:rPr lang="en-US" sz="2800" dirty="0" smtClean="0">
                <a:latin typeface="Times New Roman" panose="02020603050405020304" pitchFamily="18" charset="0"/>
                <a:cs typeface="Times New Roman" panose="02020603050405020304" pitchFamily="18" charset="0"/>
              </a:rPr>
              <a:t>Texas bullet train will be a high speed N700-I train.</a:t>
            </a:r>
          </a:p>
          <a:p>
            <a:r>
              <a:rPr lang="en-US" sz="2800" dirty="0" smtClean="0">
                <a:latin typeface="Times New Roman" panose="02020603050405020304" pitchFamily="18" charset="0"/>
                <a:cs typeface="Times New Roman" panose="02020603050405020304" pitchFamily="18" charset="0"/>
              </a:rPr>
              <a:t>It will connect Texan cities of Houston and Dallas.</a:t>
            </a:r>
          </a:p>
          <a:p>
            <a:r>
              <a:rPr lang="en-US" sz="2800" dirty="0" smtClean="0">
                <a:latin typeface="Times New Roman" panose="02020603050405020304" pitchFamily="18" charset="0"/>
                <a:cs typeface="Times New Roman" panose="02020603050405020304" pitchFamily="18" charset="0"/>
              </a:rPr>
              <a:t>Train tracks will be 240 miles long</a:t>
            </a:r>
          </a:p>
          <a:p>
            <a:r>
              <a:rPr lang="en-US" sz="2800" dirty="0" smtClean="0">
                <a:latin typeface="Times New Roman" panose="02020603050405020304" pitchFamily="18" charset="0"/>
                <a:cs typeface="Times New Roman" panose="02020603050405020304" pitchFamily="18" charset="0"/>
              </a:rPr>
              <a:t>The train will be electric and will reduce the travel time between the two cities to just 90 minutes (Texas Central, 2018).</a:t>
            </a:r>
          </a:p>
          <a:p>
            <a:endParaRPr lang="en-US" sz="2800" dirty="0" smtClean="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7577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Location Of The Train Tracks</a:t>
            </a:r>
            <a:endParaRPr lang="en-US" dirty="0"/>
          </a:p>
        </p:txBody>
      </p:sp>
      <p:pic>
        <p:nvPicPr>
          <p:cNvPr id="4" name="Content Placeholder 3"/>
          <p:cNvPicPr>
            <a:picLocks noGrp="1" noChangeAspect="1"/>
          </p:cNvPicPr>
          <p:nvPr>
            <p:ph sz="half" idx="1"/>
          </p:nvPr>
        </p:nvPicPr>
        <p:blipFill>
          <a:blip r:embed="rId3"/>
          <a:stretch>
            <a:fillRect/>
          </a:stretch>
        </p:blipFill>
        <p:spPr>
          <a:xfrm>
            <a:off x="677862" y="1930400"/>
            <a:ext cx="5850841" cy="4701568"/>
          </a:xfrm>
        </p:spPr>
      </p:pic>
      <p:sp>
        <p:nvSpPr>
          <p:cNvPr id="13" name="Content Placeholder 12"/>
          <p:cNvSpPr>
            <a:spLocks noGrp="1"/>
          </p:cNvSpPr>
          <p:nvPr>
            <p:ph sz="half" idx="2"/>
          </p:nvPr>
        </p:nvSpPr>
        <p:spPr>
          <a:xfrm>
            <a:off x="6386756" y="2227811"/>
            <a:ext cx="4184034" cy="3813551"/>
          </a:xfrm>
        </p:spPr>
        <p:txBody>
          <a:bodyPr>
            <a:normAutofit/>
          </a:bodyPr>
          <a:lstStyle/>
          <a:p>
            <a:r>
              <a:rPr lang="en-US" sz="2800" dirty="0" smtClean="0">
                <a:latin typeface="Times New Roman" panose="02020603050405020304" pitchFamily="18" charset="0"/>
                <a:cs typeface="Times New Roman" panose="02020603050405020304" pitchFamily="18" charset="0"/>
              </a:rPr>
              <a:t>According to Texas Central (2018), the train tracks will run through the counties of Dallas, Ellis, Navarro, Limestone, Freestone, Leon, Madison, Grimes, Wailer and Harris.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2000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74501"/>
          </a:xfrm>
        </p:spPr>
        <p:txBody>
          <a:bodyPr>
            <a:normAutofit fontScale="90000"/>
          </a:bodyPr>
          <a:lstStyle/>
          <a:p>
            <a:pPr algn="ctr"/>
            <a:r>
              <a:rPr lang="en-US" sz="3200" dirty="0" smtClean="0">
                <a:latin typeface="Times New Roman" panose="02020603050405020304" pitchFamily="18" charset="0"/>
                <a:cs typeface="Times New Roman" panose="02020603050405020304" pitchFamily="18" charset="0"/>
              </a:rPr>
              <a:t>Location Of The Train Stations For The Texas Train</a:t>
            </a:r>
            <a:endParaRPr lang="en-US" sz="3200"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a:xfrm>
            <a:off x="677334" y="1687133"/>
            <a:ext cx="8596668" cy="4354230"/>
          </a:xfrm>
        </p:spPr>
        <p:txBody>
          <a:bodyPr>
            <a:normAutofit fontScale="92500"/>
          </a:bodyPr>
          <a:lstStyle/>
          <a:p>
            <a:r>
              <a:rPr lang="en-US" sz="2800" dirty="0" smtClean="0">
                <a:latin typeface="Times New Roman" panose="02020603050405020304" pitchFamily="18" charset="0"/>
                <a:cs typeface="Times New Roman" panose="02020603050405020304" pitchFamily="18" charset="0"/>
              </a:rPr>
              <a:t>There will be no intermediate train stations.</a:t>
            </a:r>
          </a:p>
          <a:p>
            <a:r>
              <a:rPr lang="en-US" sz="2800" dirty="0" smtClean="0">
                <a:latin typeface="Times New Roman" panose="02020603050405020304" pitchFamily="18" charset="0"/>
                <a:cs typeface="Times New Roman" panose="02020603050405020304" pitchFamily="18" charset="0"/>
              </a:rPr>
              <a:t>Three stations will exist one Houston, another one in the Brazos valley and another one in Dallas.</a:t>
            </a:r>
          </a:p>
          <a:p>
            <a:r>
              <a:rPr lang="en-US" sz="2800" dirty="0" smtClean="0">
                <a:latin typeface="Times New Roman" panose="02020603050405020304" pitchFamily="18" charset="0"/>
                <a:cs typeface="Times New Roman" panose="02020603050405020304" pitchFamily="18" charset="0"/>
              </a:rPr>
              <a:t>Only potential sites for the Dallas stations have been established.</a:t>
            </a:r>
          </a:p>
          <a:p>
            <a:r>
              <a:rPr lang="en-US" sz="2800" dirty="0" smtClean="0">
                <a:latin typeface="Times New Roman" panose="02020603050405020304" pitchFamily="18" charset="0"/>
                <a:cs typeface="Times New Roman" panose="02020603050405020304" pitchFamily="18" charset="0"/>
              </a:rPr>
              <a:t>The first potential Dallas station location is in cedar district.</a:t>
            </a:r>
          </a:p>
          <a:p>
            <a:r>
              <a:rPr lang="en-US" sz="2800" dirty="0" smtClean="0">
                <a:latin typeface="Times New Roman" panose="02020603050405020304" pitchFamily="18" charset="0"/>
                <a:cs typeface="Times New Roman" panose="02020603050405020304" pitchFamily="18" charset="0"/>
              </a:rPr>
              <a:t>This station is undeveloped and will be approximately 10-20 acres in size (Railway Technology, 2018).</a:t>
            </a:r>
          </a:p>
          <a:p>
            <a:r>
              <a:rPr lang="en-US" sz="2800" dirty="0" smtClean="0">
                <a:latin typeface="Times New Roman" panose="02020603050405020304" pitchFamily="18" charset="0"/>
                <a:cs typeface="Times New Roman" panose="02020603050405020304" pitchFamily="18" charset="0"/>
              </a:rPr>
              <a:t>The second site is along interstate 30</a:t>
            </a:r>
          </a:p>
        </p:txBody>
      </p:sp>
    </p:spTree>
    <p:extLst>
      <p:ext uri="{BB962C8B-B14F-4D97-AF65-F5344CB8AC3E}">
        <p14:creationId xmlns:p14="http://schemas.microsoft.com/office/powerpoint/2010/main" val="3860762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609600"/>
            <a:ext cx="8451042" cy="868680"/>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The Dallas Station</a:t>
            </a:r>
            <a:endParaRPr lang="en-US" sz="3200"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2083344" y="1607990"/>
            <a:ext cx="7060656" cy="5250010"/>
          </a:xfrm>
          <a:prstGeom prst="rect">
            <a:avLst/>
          </a:prstGeom>
        </p:spPr>
      </p:pic>
    </p:spTree>
    <p:extLst>
      <p:ext uri="{BB962C8B-B14F-4D97-AF65-F5344CB8AC3E}">
        <p14:creationId xmlns:p14="http://schemas.microsoft.com/office/powerpoint/2010/main" val="2085688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55561"/>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Future Construction Plans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44711"/>
            <a:ext cx="8596668" cy="4096652"/>
          </a:xfrm>
        </p:spPr>
        <p:txBody>
          <a:bodyPr>
            <a:normAutofit/>
          </a:bodyPr>
          <a:lstStyle/>
          <a:p>
            <a:r>
              <a:rPr lang="en-US" sz="2800" dirty="0" smtClean="0">
                <a:latin typeface="Times New Roman" panose="02020603050405020304" pitchFamily="18" charset="0"/>
                <a:cs typeface="Times New Roman" panose="02020603050405020304" pitchFamily="18" charset="0"/>
              </a:rPr>
              <a:t>The Dallas stations are strategically located to allow for future high speed railway projects.</a:t>
            </a:r>
          </a:p>
          <a:p>
            <a:r>
              <a:rPr lang="en-US" sz="2800" dirty="0" smtClean="0">
                <a:latin typeface="Times New Roman" panose="02020603050405020304" pitchFamily="18" charset="0"/>
                <a:cs typeface="Times New Roman" panose="02020603050405020304" pitchFamily="18" charset="0"/>
              </a:rPr>
              <a:t>Plans are in place to increase the high speed railway connectivity in Texas connecting Dallas to Arlington and fort worth which is under construction.</a:t>
            </a:r>
          </a:p>
          <a:p>
            <a:r>
              <a:rPr lang="en-US" sz="2800" dirty="0" smtClean="0">
                <a:latin typeface="Times New Roman" panose="02020603050405020304" pitchFamily="18" charset="0"/>
                <a:cs typeface="Times New Roman" panose="02020603050405020304" pitchFamily="18" charset="0"/>
              </a:rPr>
              <a:t>The train will run on newly installed tracks which will be exclusive to the bullet train(Texas Central, 2018).</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9355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sz="3200" dirty="0" smtClean="0">
                <a:latin typeface="Times New Roman" panose="02020603050405020304" pitchFamily="18" charset="0"/>
                <a:cs typeface="Times New Roman" panose="02020603050405020304" pitchFamily="18" charset="0"/>
              </a:rPr>
              <a:t>The Texas Bullet Train Tracks</a:t>
            </a:r>
            <a:endParaRPr lang="en-US" sz="3200" dirty="0">
              <a:latin typeface="Times New Roman" panose="02020603050405020304" pitchFamily="18" charset="0"/>
              <a:cs typeface="Times New Roman" panose="02020603050405020304" pitchFamily="18" charset="0"/>
            </a:endParaRPr>
          </a:p>
        </p:txBody>
      </p:sp>
      <p:pic>
        <p:nvPicPr>
          <p:cNvPr id="11" name="Content Placeholder 10"/>
          <p:cNvPicPr>
            <a:picLocks noGrp="1" noChangeAspect="1"/>
          </p:cNvPicPr>
          <p:nvPr>
            <p:ph sz="half" idx="1"/>
          </p:nvPr>
        </p:nvPicPr>
        <p:blipFill>
          <a:blip r:embed="rId3"/>
          <a:stretch>
            <a:fillRect/>
          </a:stretch>
        </p:blipFill>
        <p:spPr>
          <a:xfrm>
            <a:off x="677863" y="2925408"/>
            <a:ext cx="4183062" cy="2351796"/>
          </a:xfrm>
          <a:prstGeom prst="rect">
            <a:avLst/>
          </a:prstGeom>
        </p:spPr>
      </p:pic>
      <p:sp>
        <p:nvSpPr>
          <p:cNvPr id="8" name="Content Placeholder 7"/>
          <p:cNvSpPr>
            <a:spLocks noGrp="1"/>
          </p:cNvSpPr>
          <p:nvPr>
            <p:ph sz="half" idx="2"/>
          </p:nvPr>
        </p:nvSpPr>
        <p:spPr>
          <a:xfrm>
            <a:off x="5089970" y="2128058"/>
            <a:ext cx="4785550" cy="4272741"/>
          </a:xfrm>
        </p:spPr>
        <p:txBody>
          <a:bodyPr>
            <a:normAutofit fontScale="92500" lnSpcReduction="10000"/>
          </a:bodyPr>
          <a:lstStyle/>
          <a:p>
            <a:r>
              <a:rPr lang="en-US" sz="2800" dirty="0" smtClean="0">
                <a:latin typeface="Times New Roman" panose="02020603050405020304" pitchFamily="18" charset="0"/>
                <a:cs typeface="Times New Roman" panose="02020603050405020304" pitchFamily="18" charset="0"/>
              </a:rPr>
              <a:t>Train tracks will be mostly elevated.</a:t>
            </a:r>
          </a:p>
          <a:p>
            <a:r>
              <a:rPr lang="en-US" sz="2800" dirty="0" smtClean="0">
                <a:latin typeface="Times New Roman" panose="02020603050405020304" pitchFamily="18" charset="0"/>
                <a:cs typeface="Times New Roman" panose="02020603050405020304" pitchFamily="18" charset="0"/>
              </a:rPr>
              <a:t>This will promote safety and minimize environmental degradation</a:t>
            </a:r>
          </a:p>
          <a:p>
            <a:r>
              <a:rPr lang="en-US" sz="2800" dirty="0" smtClean="0">
                <a:latin typeface="Times New Roman" panose="02020603050405020304" pitchFamily="18" charset="0"/>
                <a:cs typeface="Times New Roman" panose="02020603050405020304" pitchFamily="18" charset="0"/>
              </a:rPr>
              <a:t>The tracks will follow utility power lines for electric supply.</a:t>
            </a:r>
          </a:p>
          <a:p>
            <a:r>
              <a:rPr lang="en-US" sz="2800" dirty="0" smtClean="0">
                <a:latin typeface="Times New Roman" panose="02020603050405020304" pitchFamily="18" charset="0"/>
                <a:cs typeface="Times New Roman" panose="02020603050405020304" pitchFamily="18" charset="0"/>
              </a:rPr>
              <a:t>Operational efficiency will also be maximized (Natural Awakenings Magazine, 2018)</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10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latin typeface="Times New Roman" panose="02020603050405020304" pitchFamily="18" charset="0"/>
                <a:cs typeface="Times New Roman" panose="02020603050405020304" pitchFamily="18" charset="0"/>
              </a:rPr>
              <a:t>Effects Of The Noise Caused  Train On Livestock</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8596668" cy="4339964"/>
          </a:xfrm>
        </p:spPr>
        <p:txBody>
          <a:bodyPr>
            <a:normAutofit/>
          </a:bodyPr>
          <a:lstStyle/>
          <a:p>
            <a:r>
              <a:rPr lang="en-US" sz="2800" dirty="0" smtClean="0">
                <a:latin typeface="Times New Roman" panose="02020603050405020304" pitchFamily="18" charset="0"/>
                <a:cs typeface="Times New Roman" panose="02020603050405020304" pitchFamily="18" charset="0"/>
              </a:rPr>
              <a:t>The Dallas-Houston bullet train station based noise pollution will be zero.</a:t>
            </a:r>
          </a:p>
          <a:p>
            <a:r>
              <a:rPr lang="en-US" sz="2800" dirty="0" smtClean="0">
                <a:latin typeface="Times New Roman" panose="02020603050405020304" pitchFamily="18" charset="0"/>
                <a:cs typeface="Times New Roman" panose="02020603050405020304" pitchFamily="18" charset="0"/>
              </a:rPr>
              <a:t>The bullet train will run on the quietest system globally.</a:t>
            </a:r>
          </a:p>
          <a:p>
            <a:r>
              <a:rPr lang="en-US" sz="2800" dirty="0" smtClean="0">
                <a:latin typeface="Times New Roman" panose="02020603050405020304" pitchFamily="18" charset="0"/>
                <a:cs typeface="Times New Roman" panose="02020603050405020304" pitchFamily="18" charset="0"/>
              </a:rPr>
              <a:t>Therefore livestock will be minimally affected by noise from the rapid displacement of air by the  train.</a:t>
            </a:r>
          </a:p>
          <a:p>
            <a:r>
              <a:rPr lang="en-US" sz="2800" dirty="0" smtClean="0">
                <a:latin typeface="Times New Roman" panose="02020603050405020304" pitchFamily="18" charset="0"/>
                <a:cs typeface="Times New Roman" panose="02020603050405020304" pitchFamily="18" charset="0"/>
              </a:rPr>
              <a:t>The minimal effects on the community and livestock will be mitigated through cost incurred by </a:t>
            </a:r>
            <a:r>
              <a:rPr lang="en-US" sz="2800" dirty="0">
                <a:latin typeface="Times New Roman" panose="02020603050405020304" pitchFamily="18" charset="0"/>
                <a:cs typeface="Times New Roman" panose="02020603050405020304" pitchFamily="18" charset="0"/>
              </a:rPr>
              <a:t>the project(Natural Awakenings Magazine, 2018</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0483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Technical Objectives Of The Dallas-</a:t>
            </a:r>
            <a:r>
              <a:rPr lang="en-US" dirty="0"/>
              <a:t>H</a:t>
            </a:r>
            <a:r>
              <a:rPr lang="en-US" dirty="0" smtClean="0"/>
              <a:t>ouston Bullet Train</a:t>
            </a:r>
            <a:endParaRPr lang="en-US" dirty="0"/>
          </a:p>
        </p:txBody>
      </p:sp>
      <p:sp>
        <p:nvSpPr>
          <p:cNvPr id="5" name="Content Placeholder 4"/>
          <p:cNvSpPr>
            <a:spLocks noGrp="1"/>
          </p:cNvSpPr>
          <p:nvPr>
            <p:ph idx="1"/>
          </p:nvPr>
        </p:nvSpPr>
        <p:spPr>
          <a:xfrm>
            <a:off x="677334" y="2160589"/>
            <a:ext cx="8596668" cy="4433394"/>
          </a:xfrm>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Fast travel between the city’s of Dallas and Houston.</a:t>
            </a:r>
          </a:p>
          <a:p>
            <a:r>
              <a:rPr lang="en-US" sz="2800" dirty="0" smtClean="0">
                <a:latin typeface="Times New Roman" panose="02020603050405020304" pitchFamily="18" charset="0"/>
                <a:cs typeface="Times New Roman" panose="02020603050405020304" pitchFamily="18" charset="0"/>
              </a:rPr>
              <a:t>Safe travel between the two cities.</a:t>
            </a:r>
          </a:p>
          <a:p>
            <a:r>
              <a:rPr lang="en-US" sz="2800" dirty="0" smtClean="0">
                <a:latin typeface="Times New Roman" panose="02020603050405020304" pitchFamily="18" charset="0"/>
                <a:cs typeface="Times New Roman" panose="02020603050405020304" pitchFamily="18" charset="0"/>
              </a:rPr>
              <a:t>Alleviation of pressure on current Texas transport infrastructure.</a:t>
            </a:r>
          </a:p>
          <a:p>
            <a:r>
              <a:rPr lang="en-US" sz="2800" dirty="0" smtClean="0">
                <a:latin typeface="Times New Roman" panose="02020603050405020304" pitchFamily="18" charset="0"/>
                <a:cs typeface="Times New Roman" panose="02020603050405020304" pitchFamily="18" charset="0"/>
              </a:rPr>
              <a:t>No train technology will be developed.</a:t>
            </a:r>
          </a:p>
          <a:p>
            <a:r>
              <a:rPr lang="en-US" sz="2800" dirty="0" smtClean="0">
                <a:latin typeface="Times New Roman" panose="02020603050405020304" pitchFamily="18" charset="0"/>
                <a:cs typeface="Times New Roman" panose="02020603050405020304" pitchFamily="18" charset="0"/>
              </a:rPr>
              <a:t>The train technology used will be similar to the one used in japan, the trains used will be the N700-I trains.</a:t>
            </a:r>
          </a:p>
          <a:p>
            <a:r>
              <a:rPr lang="en-US" sz="2800" dirty="0" smtClean="0">
                <a:latin typeface="Times New Roman" panose="02020603050405020304" pitchFamily="18" charset="0"/>
                <a:cs typeface="Times New Roman" panose="02020603050405020304" pitchFamily="18" charset="0"/>
              </a:rPr>
              <a:t>Reduction of transport costs (Railway Technology, 2018)</a:t>
            </a:r>
          </a:p>
        </p:txBody>
      </p:sp>
    </p:spTree>
    <p:extLst>
      <p:ext uri="{BB962C8B-B14F-4D97-AF65-F5344CB8AC3E}">
        <p14:creationId xmlns:p14="http://schemas.microsoft.com/office/powerpoint/2010/main" val="1632503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Sociological Impacts Of The Dallas-</a:t>
            </a:r>
            <a:r>
              <a:rPr lang="en-US" sz="2800" dirty="0" err="1">
                <a:latin typeface="Times New Roman" panose="02020603050405020304" pitchFamily="18" charset="0"/>
                <a:cs typeface="Times New Roman" panose="02020603050405020304" pitchFamily="18" charset="0"/>
              </a:rPr>
              <a:t>H</a:t>
            </a:r>
            <a:r>
              <a:rPr lang="en-US" sz="2800" dirty="0" err="1" smtClean="0">
                <a:latin typeface="Times New Roman" panose="02020603050405020304" pitchFamily="18" charset="0"/>
                <a:cs typeface="Times New Roman" panose="02020603050405020304" pitchFamily="18" charset="0"/>
              </a:rPr>
              <a:t>uoston</a:t>
            </a:r>
            <a:r>
              <a:rPr lang="en-US" sz="2800" dirty="0" smtClean="0">
                <a:latin typeface="Times New Roman" panose="02020603050405020304" pitchFamily="18" charset="0"/>
                <a:cs typeface="Times New Roman" panose="02020603050405020304" pitchFamily="18" charset="0"/>
              </a:rPr>
              <a:t> High Speed Railway</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79418"/>
            <a:ext cx="8596668" cy="4821381"/>
          </a:xfrm>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Some family or individually owned property will be lost although compensations will be made.</a:t>
            </a:r>
          </a:p>
          <a:p>
            <a:r>
              <a:rPr lang="en-US" sz="2800" dirty="0" smtClean="0">
                <a:latin typeface="Times New Roman" panose="02020603050405020304" pitchFamily="18" charset="0"/>
                <a:cs typeface="Times New Roman" panose="02020603050405020304" pitchFamily="18" charset="0"/>
              </a:rPr>
              <a:t>Faster, comfortable and efficient travel.</a:t>
            </a:r>
          </a:p>
          <a:p>
            <a:r>
              <a:rPr lang="en-US" sz="2800" dirty="0" smtClean="0">
                <a:latin typeface="Times New Roman" panose="02020603050405020304" pitchFamily="18" charset="0"/>
                <a:cs typeface="Times New Roman" panose="02020603050405020304" pitchFamily="18" charset="0"/>
              </a:rPr>
              <a:t>The standards of living will be improved through job creation.</a:t>
            </a:r>
          </a:p>
          <a:p>
            <a:r>
              <a:rPr lang="en-US" sz="2800" dirty="0" smtClean="0">
                <a:latin typeface="Times New Roman" panose="02020603050405020304" pitchFamily="18" charset="0"/>
                <a:cs typeface="Times New Roman" panose="02020603050405020304" pitchFamily="18" charset="0"/>
              </a:rPr>
              <a:t>Approximately 1500 permanent jobs will be created from the project.</a:t>
            </a:r>
          </a:p>
          <a:p>
            <a:r>
              <a:rPr lang="en-US" sz="2800" dirty="0" smtClean="0">
                <a:latin typeface="Times New Roman" panose="02020603050405020304" pitchFamily="18" charset="0"/>
                <a:cs typeface="Times New Roman" panose="02020603050405020304" pitchFamily="18" charset="0"/>
              </a:rPr>
              <a:t>The jobs will be in the train stations, train operations, management of the trains and railways as well in the maintenance and monitoring of the train tracks.</a:t>
            </a:r>
          </a:p>
        </p:txBody>
      </p:sp>
    </p:spTree>
    <p:extLst>
      <p:ext uri="{BB962C8B-B14F-4D97-AF65-F5344CB8AC3E}">
        <p14:creationId xmlns:p14="http://schemas.microsoft.com/office/powerpoint/2010/main" val="3700662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latin typeface="Times New Roman" panose="02020603050405020304" pitchFamily="18" charset="0"/>
                <a:cs typeface="Times New Roman" panose="02020603050405020304" pitchFamily="18" charset="0"/>
              </a:rPr>
              <a:t>Environmental Objectives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sz="3200" dirty="0" smtClean="0">
                <a:latin typeface="Times New Roman" panose="02020603050405020304" pitchFamily="18" charset="0"/>
                <a:cs typeface="Times New Roman" panose="02020603050405020304" pitchFamily="18" charset="0"/>
              </a:rPr>
              <a:t>Reduction of environmental pollution caused by the transport sector.</a:t>
            </a:r>
          </a:p>
          <a:p>
            <a:r>
              <a:rPr lang="en-US" sz="3200" dirty="0" smtClean="0">
                <a:latin typeface="Times New Roman" panose="02020603050405020304" pitchFamily="18" charset="0"/>
                <a:cs typeface="Times New Roman" panose="02020603050405020304" pitchFamily="18" charset="0"/>
              </a:rPr>
              <a:t>Reduction of noise pollution caused by train station activities.</a:t>
            </a:r>
          </a:p>
          <a:p>
            <a:r>
              <a:rPr lang="en-US" sz="3200" dirty="0" smtClean="0">
                <a:latin typeface="Times New Roman" panose="02020603050405020304" pitchFamily="18" charset="0"/>
                <a:cs typeface="Times New Roman" panose="02020603050405020304" pitchFamily="18" charset="0"/>
              </a:rPr>
              <a:t>Free movement of wildlife and reduced interruption by train crossings.</a:t>
            </a:r>
          </a:p>
          <a:p>
            <a:r>
              <a:rPr lang="en-US" sz="3200" dirty="0" smtClean="0">
                <a:latin typeface="Times New Roman" panose="02020603050405020304" pitchFamily="18" charset="0"/>
                <a:cs typeface="Times New Roman" panose="02020603050405020304" pitchFamily="18" charset="0"/>
              </a:rPr>
              <a:t>Lower per passenger emissions Texas (Central, 2018).</a:t>
            </a:r>
          </a:p>
        </p:txBody>
      </p:sp>
    </p:spTree>
    <p:extLst>
      <p:ext uri="{BB962C8B-B14F-4D97-AF65-F5344CB8AC3E}">
        <p14:creationId xmlns:p14="http://schemas.microsoft.com/office/powerpoint/2010/main" val="2174414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latin typeface="Times New Roman" panose="02020603050405020304" pitchFamily="18" charset="0"/>
                <a:cs typeface="Times New Roman" panose="02020603050405020304" pitchFamily="18" charset="0"/>
              </a:rPr>
              <a:t>References</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87133"/>
            <a:ext cx="8596668" cy="4790940"/>
          </a:xfrm>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Natural Awakenings </a:t>
            </a:r>
            <a:r>
              <a:rPr lang="en-US" sz="2800" dirty="0" smtClean="0">
                <a:latin typeface="Times New Roman" panose="02020603050405020304" pitchFamily="18" charset="0"/>
                <a:cs typeface="Times New Roman" panose="02020603050405020304" pitchFamily="18" charset="0"/>
              </a:rPr>
              <a:t>Magazine.(</a:t>
            </a:r>
            <a:r>
              <a:rPr lang="en-US" sz="2800" dirty="0">
                <a:latin typeface="Times New Roman" panose="02020603050405020304" pitchFamily="18" charset="0"/>
                <a:cs typeface="Times New Roman" panose="02020603050405020304" pitchFamily="18" charset="0"/>
              </a:rPr>
              <a:t>2018</a:t>
            </a:r>
            <a:r>
              <a:rPr lang="en-US" sz="2800" dirty="0" smtClean="0">
                <a:latin typeface="Times New Roman" panose="02020603050405020304" pitchFamily="18" charset="0"/>
                <a:cs typeface="Times New Roman" panose="02020603050405020304" pitchFamily="18" charset="0"/>
              </a:rPr>
              <a:t>). Dallas </a:t>
            </a:r>
            <a:r>
              <a:rPr lang="en-US" sz="2800" dirty="0">
                <a:latin typeface="Times New Roman" panose="02020603050405020304" pitchFamily="18" charset="0"/>
                <a:cs typeface="Times New Roman" panose="02020603050405020304" pitchFamily="18" charset="0"/>
              </a:rPr>
              <a:t>to Houston </a:t>
            </a:r>
            <a:r>
              <a:rPr lang="en-US" sz="2800" dirty="0" smtClean="0">
                <a:latin typeface="Times New Roman" panose="02020603050405020304" pitchFamily="18" charset="0"/>
                <a:cs typeface="Times New Roman" panose="02020603050405020304" pitchFamily="18" charset="0"/>
              </a:rPr>
              <a:t>	Bullet </a:t>
            </a:r>
            <a:r>
              <a:rPr lang="en-US" sz="2800" dirty="0">
                <a:latin typeface="Times New Roman" panose="02020603050405020304" pitchFamily="18" charset="0"/>
                <a:cs typeface="Times New Roman" panose="02020603050405020304" pitchFamily="18" charset="0"/>
              </a:rPr>
              <a:t>Train is </a:t>
            </a:r>
            <a:r>
              <a:rPr lang="en-US" sz="2800" dirty="0" smtClean="0">
                <a:latin typeface="Times New Roman" panose="02020603050405020304" pitchFamily="18" charset="0"/>
                <a:cs typeface="Times New Roman" panose="02020603050405020304" pitchFamily="18" charset="0"/>
              </a:rPr>
              <a:t>Electric. </a:t>
            </a:r>
            <a:r>
              <a:rPr lang="en-US" sz="2800" dirty="0">
                <a:latin typeface="Times New Roman" panose="02020603050405020304" pitchFamily="18" charset="0"/>
                <a:cs typeface="Times New Roman" panose="02020603050405020304" pitchFamily="18" charset="0"/>
              </a:rPr>
              <a:t>Retrieved from </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hlinkClick r:id="rId2"/>
              </a:rPr>
              <a:t>https</a:t>
            </a:r>
            <a:r>
              <a:rPr lang="en-US" sz="2800" dirty="0">
                <a:latin typeface="Times New Roman" panose="02020603050405020304" pitchFamily="18" charset="0"/>
                <a:cs typeface="Times New Roman" panose="02020603050405020304" pitchFamily="18" charset="0"/>
                <a:hlinkClick r:id="rId2"/>
              </a:rPr>
              <a:t>://</a:t>
            </a:r>
            <a:r>
              <a:rPr lang="en-US" sz="2800" dirty="0" smtClean="0">
                <a:latin typeface="Times New Roman" panose="02020603050405020304" pitchFamily="18" charset="0"/>
                <a:cs typeface="Times New Roman" panose="02020603050405020304" pitchFamily="18" charset="0"/>
                <a:hlinkClick r:id="rId2"/>
              </a:rPr>
              <a:t>www.nadallas.com/DAL/June-2018/Dallas-to-	Houston-Bullet-Train-is-Electric</a:t>
            </a:r>
            <a:r>
              <a:rPr lang="en-US" sz="2800" dirty="0" smtClean="0">
                <a:latin typeface="Times New Roman" panose="02020603050405020304" pitchFamily="18" charset="0"/>
                <a:cs typeface="Times New Roman" panose="02020603050405020304" pitchFamily="18" charset="0"/>
                <a:hlinkClick r:id="rId2"/>
              </a:rPr>
              <a:t>/</a:t>
            </a:r>
            <a:r>
              <a:rPr lang="en-US" sz="2800" dirty="0" smtClean="0">
                <a:latin typeface="Times New Roman" panose="02020603050405020304" pitchFamily="18" charset="0"/>
                <a:cs typeface="Times New Roman" panose="02020603050405020304" pitchFamily="18" charset="0"/>
              </a:rPr>
              <a:t> </a:t>
            </a:r>
          </a:p>
          <a:p>
            <a:pPr marL="0" indent="0">
              <a:buNone/>
            </a:pPr>
            <a:r>
              <a:rPr lang="en-US" sz="2800" dirty="0" smtClean="0">
                <a:latin typeface="Times New Roman" panose="02020603050405020304" pitchFamily="18" charset="0"/>
                <a:cs typeface="Times New Roman" panose="02020603050405020304" pitchFamily="18" charset="0"/>
              </a:rPr>
              <a:t>Railway Technology. </a:t>
            </a:r>
            <a:r>
              <a:rPr lang="en-US" sz="2800" dirty="0">
                <a:latin typeface="Times New Roman" panose="02020603050405020304" pitchFamily="18" charset="0"/>
                <a:cs typeface="Times New Roman" panose="02020603050405020304" pitchFamily="18" charset="0"/>
              </a:rPr>
              <a:t>(2018). Dallas to Houston High </a:t>
            </a:r>
            <a:r>
              <a:rPr lang="en-US" sz="2800" dirty="0" smtClean="0">
                <a:latin typeface="Times New Roman" panose="02020603050405020304" pitchFamily="18" charset="0"/>
                <a:cs typeface="Times New Roman" panose="02020603050405020304" pitchFamily="18" charset="0"/>
              </a:rPr>
              <a:t>	Speed </a:t>
            </a:r>
            <a:r>
              <a:rPr lang="en-US" sz="2800" dirty="0">
                <a:latin typeface="Times New Roman" panose="02020603050405020304" pitchFamily="18" charset="0"/>
                <a:cs typeface="Times New Roman" panose="02020603050405020304" pitchFamily="18" charset="0"/>
              </a:rPr>
              <a:t>Rail, </a:t>
            </a:r>
            <a:r>
              <a:rPr lang="en-US" sz="2800" dirty="0" smtClean="0">
                <a:latin typeface="Times New Roman" panose="02020603050405020304" pitchFamily="18" charset="0"/>
                <a:cs typeface="Times New Roman" panose="02020603050405020304" pitchFamily="18" charset="0"/>
              </a:rPr>
              <a:t>Texas. </a:t>
            </a:r>
            <a:r>
              <a:rPr lang="en-US" sz="2800" dirty="0">
                <a:latin typeface="Times New Roman" panose="02020603050405020304" pitchFamily="18" charset="0"/>
                <a:cs typeface="Times New Roman" panose="02020603050405020304" pitchFamily="18" charset="0"/>
              </a:rPr>
              <a:t>Retrieved from </a:t>
            </a:r>
            <a:r>
              <a:rPr lang="en-US" sz="2800"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hlinkClick r:id="rId3"/>
              </a:rPr>
              <a:t>https</a:t>
            </a:r>
            <a:r>
              <a:rPr lang="en-US" sz="2800" dirty="0">
                <a:latin typeface="Times New Roman" panose="02020603050405020304" pitchFamily="18" charset="0"/>
                <a:cs typeface="Times New Roman" panose="02020603050405020304" pitchFamily="18" charset="0"/>
                <a:hlinkClick r:id="rId3"/>
              </a:rPr>
              <a:t>://</a:t>
            </a:r>
            <a:r>
              <a:rPr lang="en-US" sz="2800" dirty="0" smtClean="0">
                <a:latin typeface="Times New Roman" panose="02020603050405020304" pitchFamily="18" charset="0"/>
                <a:cs typeface="Times New Roman" panose="02020603050405020304" pitchFamily="18" charset="0"/>
                <a:hlinkClick r:id="rId3"/>
              </a:rPr>
              <a:t>www.railway-	technology.com/projects/</a:t>
            </a:r>
            <a:r>
              <a:rPr lang="en-US" sz="2800" dirty="0" err="1" smtClean="0">
                <a:latin typeface="Times New Roman" panose="02020603050405020304" pitchFamily="18" charset="0"/>
                <a:cs typeface="Times New Roman" panose="02020603050405020304" pitchFamily="18" charset="0"/>
                <a:hlinkClick r:id="rId3"/>
              </a:rPr>
              <a:t>dallas</a:t>
            </a:r>
            <a:r>
              <a:rPr lang="en-US" sz="2800" dirty="0" smtClean="0">
                <a:latin typeface="Times New Roman" panose="02020603050405020304" pitchFamily="18" charset="0"/>
                <a:cs typeface="Times New Roman" panose="02020603050405020304" pitchFamily="18" charset="0"/>
                <a:hlinkClick r:id="rId3"/>
              </a:rPr>
              <a:t>-	to-</a:t>
            </a:r>
            <a:r>
              <a:rPr lang="en-US" sz="2800" dirty="0" err="1" smtClean="0">
                <a:latin typeface="Times New Roman" panose="02020603050405020304" pitchFamily="18" charset="0"/>
                <a:cs typeface="Times New Roman" panose="02020603050405020304" pitchFamily="18" charset="0"/>
                <a:hlinkClick r:id="rId3"/>
              </a:rPr>
              <a:t>houston</a:t>
            </a:r>
            <a:r>
              <a:rPr lang="en-US" sz="2800" dirty="0" smtClean="0">
                <a:latin typeface="Times New Roman" panose="02020603050405020304" pitchFamily="18" charset="0"/>
                <a:cs typeface="Times New Roman" panose="02020603050405020304" pitchFamily="18" charset="0"/>
                <a:hlinkClick r:id="rId3"/>
              </a:rPr>
              <a:t>-high-speed-	rail-</a:t>
            </a:r>
            <a:r>
              <a:rPr lang="en-US" sz="2800" dirty="0" err="1" smtClean="0">
                <a:latin typeface="Times New Roman" panose="02020603050405020304" pitchFamily="18" charset="0"/>
                <a:cs typeface="Times New Roman" panose="02020603050405020304" pitchFamily="18" charset="0"/>
                <a:hlinkClick r:id="rId3"/>
              </a:rPr>
              <a:t>texas</a:t>
            </a:r>
            <a:r>
              <a:rPr lang="en-US" sz="2800" dirty="0" smtClean="0">
                <a:latin typeface="Times New Roman" panose="02020603050405020304" pitchFamily="18" charset="0"/>
                <a:cs typeface="Times New Roman" panose="02020603050405020304" pitchFamily="18" charset="0"/>
                <a:hlinkClick r:id="rId3"/>
              </a:rPr>
              <a:t>/</a:t>
            </a:r>
            <a:r>
              <a:rPr lang="en-US" sz="2800" dirty="0" smtClean="0">
                <a:latin typeface="Times New Roman" panose="02020603050405020304" pitchFamily="18" charset="0"/>
                <a:cs typeface="Times New Roman" panose="02020603050405020304" pitchFamily="18" charset="0"/>
              </a:rPr>
              <a:t> </a:t>
            </a:r>
          </a:p>
          <a:p>
            <a:pPr marL="0" indent="0">
              <a:buNone/>
            </a:pPr>
            <a:r>
              <a:rPr lang="en-US" sz="2800" dirty="0" smtClean="0">
                <a:latin typeface="Times New Roman" panose="02020603050405020304" pitchFamily="18" charset="0"/>
                <a:cs typeface="Times New Roman" panose="02020603050405020304" pitchFamily="18" charset="0"/>
              </a:rPr>
              <a:t>Texas central. </a:t>
            </a:r>
            <a:r>
              <a:rPr lang="en-US" sz="2800" dirty="0">
                <a:latin typeface="Times New Roman" panose="02020603050405020304" pitchFamily="18" charset="0"/>
                <a:cs typeface="Times New Roman" panose="02020603050405020304" pitchFamily="18" charset="0"/>
              </a:rPr>
              <a:t>(2018). </a:t>
            </a:r>
            <a:r>
              <a:rPr lang="en-US" sz="2800" dirty="0" smtClean="0">
                <a:latin typeface="Times New Roman" panose="02020603050405020304" pitchFamily="18" charset="0"/>
                <a:cs typeface="Times New Roman" panose="02020603050405020304" pitchFamily="18" charset="0"/>
              </a:rPr>
              <a:t>The Texas Bullet Train. </a:t>
            </a:r>
            <a:r>
              <a:rPr lang="en-US" sz="2800" dirty="0">
                <a:latin typeface="Times New Roman" panose="02020603050405020304" pitchFamily="18" charset="0"/>
                <a:cs typeface="Times New Roman" panose="02020603050405020304" pitchFamily="18" charset="0"/>
              </a:rPr>
              <a:t>Retrieved </a:t>
            </a:r>
            <a:r>
              <a:rPr lang="en-US" sz="2800" dirty="0" smtClean="0">
                <a:latin typeface="Times New Roman" panose="02020603050405020304" pitchFamily="18" charset="0"/>
                <a:cs typeface="Times New Roman" panose="02020603050405020304" pitchFamily="18" charset="0"/>
              </a:rPr>
              <a:t>	from </a:t>
            </a:r>
            <a:r>
              <a:rPr lang="en-US" sz="2800" dirty="0">
                <a:latin typeface="Times New Roman" panose="02020603050405020304" pitchFamily="18" charset="0"/>
                <a:cs typeface="Times New Roman" panose="02020603050405020304" pitchFamily="18" charset="0"/>
                <a:hlinkClick r:id="rId4"/>
              </a:rPr>
              <a:t>https://www.texascentral.com/project</a:t>
            </a:r>
            <a:r>
              <a:rPr lang="en-US" sz="2800" dirty="0" smtClean="0">
                <a:latin typeface="Times New Roman" panose="02020603050405020304" pitchFamily="18" charset="0"/>
                <a:cs typeface="Times New Roman" panose="02020603050405020304" pitchFamily="18" charset="0"/>
                <a:hlinkClick r:id="rId4"/>
              </a:rPr>
              <a:t>/</a:t>
            </a:r>
            <a:r>
              <a:rPr lang="en-US" sz="2800" dirty="0" smtClean="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8731870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155</TotalTime>
  <Words>1208</Words>
  <Application>Microsoft Office PowerPoint</Application>
  <PresentationFormat>Custom</PresentationFormat>
  <Paragraphs>93</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Texas Bullet Train</vt:lpstr>
      <vt:lpstr>The Texas Bullet Train</vt:lpstr>
      <vt:lpstr>Location Of The Train Tracks</vt:lpstr>
      <vt:lpstr>Location Of The Train Stations For The Texas Train</vt:lpstr>
      <vt:lpstr>The Dallas Station</vt:lpstr>
      <vt:lpstr>Future Construction Plans</vt:lpstr>
      <vt:lpstr>The Texas Bullet Train Tracks</vt:lpstr>
      <vt:lpstr>Effects Of The Noise Caused  Train On Livestock</vt:lpstr>
      <vt:lpstr>Technical Objectives Of The Dallas-Houston Bullet Train</vt:lpstr>
      <vt:lpstr>Sociological Impacts Of The Dallas-Huoston High Speed Railway</vt:lpstr>
      <vt:lpstr>Environmental Objectives</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Texas bullet train</dc:title>
  <dc:creator>eric wachaga</dc:creator>
  <cp:lastModifiedBy>User</cp:lastModifiedBy>
  <cp:revision>19</cp:revision>
  <dcterms:created xsi:type="dcterms:W3CDTF">2018-10-27T19:43:44Z</dcterms:created>
  <dcterms:modified xsi:type="dcterms:W3CDTF">2018-10-27T22:32:43Z</dcterms:modified>
</cp:coreProperties>
</file>